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20680698"/>
  <p:notesSz cx="20680698" cy="14630400"/>
  <p:embeddedFontLst>
    <p:embeddedFont>
      <p:font typeface="Sora Medium"/>
      <p:regular r:id="rId13"/>
    </p:embeddedFont>
    <p:embeddedFont>
      <p:font typeface="Sora Medium"/>
      <p:regular r:id="rId14"/>
    </p:embeddedFont>
    <p:embeddedFont>
      <p:font typeface="Noto Sans TC"/>
      <p:regular r:id="rId15"/>
    </p:embeddedFont>
    <p:embeddedFont>
      <p:font typeface="Noto Sans TC"/>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20200638"/>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19" y="0"/>
            <a:ext cx="14630400" cy="20680698"/>
          </a:xfrm>
          <a:prstGeom prst="rect">
            <a:avLst/>
          </a:prstGeom>
        </p:spPr>
      </p:pic>
      <p:sp>
        <p:nvSpPr>
          <p:cNvPr id="3" name="Shape 0"/>
          <p:cNvSpPr/>
          <p:nvPr/>
        </p:nvSpPr>
        <p:spPr>
          <a:xfrm>
            <a:off x="-119" y="0"/>
            <a:ext cx="14630400" cy="20680698"/>
          </a:xfrm>
          <a:prstGeom prst="rect">
            <a:avLst/>
          </a:prstGeom>
          <a:solidFill>
            <a:srgbClr val="000000">
              <a:alpha val="80000"/>
            </a:srgbClr>
          </a:solidFill>
          <a:ln/>
        </p:spPr>
      </p:sp>
      <p:sp>
        <p:nvSpPr>
          <p:cNvPr id="4" name="Text 1"/>
          <p:cNvSpPr/>
          <p:nvPr/>
        </p:nvSpPr>
        <p:spPr>
          <a:xfrm>
            <a:off x="939522" y="738188"/>
            <a:ext cx="12751237" cy="1677830"/>
          </a:xfrm>
          <a:prstGeom prst="rect">
            <a:avLst/>
          </a:prstGeom>
          <a:noFill/>
          <a:ln/>
        </p:spPr>
        <p:txBody>
          <a:bodyPr wrap="squar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Сучасні наземні та астрономічні телескопи</a:t>
            </a:r>
            <a:endParaRPr lang="en-US" sz="5250" dirty="0"/>
          </a:p>
        </p:txBody>
      </p:sp>
      <p:sp>
        <p:nvSpPr>
          <p:cNvPr id="5" name="Text 2"/>
          <p:cNvSpPr/>
          <p:nvPr/>
        </p:nvSpPr>
        <p:spPr>
          <a:xfrm>
            <a:off x="939522" y="2818688"/>
            <a:ext cx="12751237" cy="2147889"/>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сучасних наземних та астрономічних телескопів, досліджуючи різні типи телескопів, їхні особливості та сфери застосування. Від великих оптичних телескопів до радіотелескопів та інфрачервоних телескопів, ми розглянемо ключові аспекти їхньої конструкції та внесок у наше розуміння Всесвіту. Крім того, ми розглянемо майбутні тенденції та розробки в галузі астрономічних досліджень, які можуть революціонізувати наш погляд на космос.</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9522" y="738188"/>
            <a:ext cx="8366522" cy="838915"/>
          </a:xfrm>
          <a:prstGeom prst="rect">
            <a:avLst/>
          </a:prstGeom>
          <a:noFill/>
          <a:ln/>
        </p:spPr>
        <p:txBody>
          <a:bodyPr wrap="non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Великі оптичні телескопи</a:t>
            </a:r>
            <a:endParaRPr lang="en-US" sz="5250" dirty="0"/>
          </a:p>
        </p:txBody>
      </p:sp>
      <p:sp>
        <p:nvSpPr>
          <p:cNvPr id="3" name="Text 1"/>
          <p:cNvSpPr/>
          <p:nvPr/>
        </p:nvSpPr>
        <p:spPr>
          <a:xfrm>
            <a:off x="939522" y="2113957"/>
            <a:ext cx="12751237" cy="257746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Великі оптичні телескопи є одними з найпотужніших інструментів для спостереження за далекими об'єктами у Всесвіті. Вони збирають світло від зірок, галактик та інших космічних об'єктів, дозволяючи астрономам досліджувати їхні характеристики та еволюцію. Прикладом таких телескопів є "Телескоп ім. Кека" на Гаваях та "Дуже великий телескоп" (VLT) в Чилі. Ці телескопи мають великі дзеркала, що дозволяють їм збирати більше світла та забезпечувати більш чітке зображення.</a:t>
            </a:r>
            <a:endParaRPr lang="en-US" sz="2100" dirty="0"/>
          </a:p>
        </p:txBody>
      </p:sp>
      <p:sp>
        <p:nvSpPr>
          <p:cNvPr id="4" name="Text 2"/>
          <p:cNvSpPr/>
          <p:nvPr/>
        </p:nvSpPr>
        <p:spPr>
          <a:xfrm>
            <a:off x="939522" y="5261734"/>
            <a:ext cx="6048137" cy="838677"/>
          </a:xfrm>
          <a:prstGeom prst="rect">
            <a:avLst/>
          </a:prstGeom>
          <a:noFill/>
          <a:ln/>
        </p:spPr>
        <p:txBody>
          <a:bodyPr wrap="square" lIns="0" tIns="0" rIns="0" bIns="0" rtlCol="0" anchor="t"/>
          <a:lstStyle/>
          <a:p>
            <a:pPr indent="0" marL="0">
              <a:lnSpc>
                <a:spcPts val="3300"/>
              </a:lnSpc>
              <a:buNone/>
            </a:pPr>
            <a:r>
              <a:rPr lang="en-US" sz="2600" dirty="0">
                <a:solidFill>
                  <a:srgbClr val="97B8FF"/>
                </a:solidFill>
                <a:latin typeface="Sora Medium" pitchFamily="34" charset="0"/>
                <a:ea typeface="Sora Medium" pitchFamily="34" charset="-122"/>
                <a:cs typeface="Sora Medium" pitchFamily="34" charset="-120"/>
              </a:rPr>
              <a:t>Особливості великих оптичних телескопів</a:t>
            </a:r>
            <a:endParaRPr lang="en-US" sz="2600" dirty="0"/>
          </a:p>
        </p:txBody>
      </p:sp>
      <p:sp>
        <p:nvSpPr>
          <p:cNvPr id="5" name="Text 3"/>
          <p:cNvSpPr/>
          <p:nvPr/>
        </p:nvSpPr>
        <p:spPr>
          <a:xfrm>
            <a:off x="939522" y="6368778"/>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Велике дзеркало</a:t>
            </a:r>
            <a:endParaRPr lang="en-US" sz="2100" dirty="0"/>
          </a:p>
        </p:txBody>
      </p:sp>
      <p:sp>
        <p:nvSpPr>
          <p:cNvPr id="6" name="Text 4"/>
          <p:cNvSpPr/>
          <p:nvPr/>
        </p:nvSpPr>
        <p:spPr>
          <a:xfrm>
            <a:off x="939522" y="6892296"/>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Висока роздільна здатність</a:t>
            </a:r>
            <a:endParaRPr lang="en-US" sz="2100" dirty="0"/>
          </a:p>
        </p:txBody>
      </p:sp>
      <p:sp>
        <p:nvSpPr>
          <p:cNvPr id="7" name="Text 5"/>
          <p:cNvSpPr/>
          <p:nvPr/>
        </p:nvSpPr>
        <p:spPr>
          <a:xfrm>
            <a:off x="939522" y="7415814"/>
            <a:ext cx="60481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Можливість спостерігати в різних діапазонах світла</a:t>
            </a:r>
            <a:endParaRPr lang="en-US" sz="2100" dirty="0"/>
          </a:p>
        </p:txBody>
      </p:sp>
      <p:sp>
        <p:nvSpPr>
          <p:cNvPr id="8" name="Text 6"/>
          <p:cNvSpPr/>
          <p:nvPr/>
        </p:nvSpPr>
        <p:spPr>
          <a:xfrm>
            <a:off x="7650123" y="5261734"/>
            <a:ext cx="3355538" cy="419338"/>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Medium" pitchFamily="34" charset="0"/>
                <a:ea typeface="Sora Medium" pitchFamily="34" charset="-122"/>
                <a:cs typeface="Sora Medium" pitchFamily="34" charset="-120"/>
              </a:rPr>
              <a:t>Переваги</a:t>
            </a:r>
            <a:endParaRPr lang="en-US" sz="2600" dirty="0"/>
          </a:p>
        </p:txBody>
      </p:sp>
      <p:sp>
        <p:nvSpPr>
          <p:cNvPr id="9" name="Text 7"/>
          <p:cNvSpPr/>
          <p:nvPr/>
        </p:nvSpPr>
        <p:spPr>
          <a:xfrm>
            <a:off x="7650123" y="5949439"/>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Дослідження далеких об'єктів</a:t>
            </a:r>
            <a:endParaRPr lang="en-US" sz="2100" dirty="0"/>
          </a:p>
        </p:txBody>
      </p:sp>
      <p:sp>
        <p:nvSpPr>
          <p:cNvPr id="10" name="Text 8"/>
          <p:cNvSpPr/>
          <p:nvPr/>
        </p:nvSpPr>
        <p:spPr>
          <a:xfrm>
            <a:off x="7650123" y="6472958"/>
            <a:ext cx="60481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Вивчення складу та еволюції зірок і галактик</a:t>
            </a:r>
            <a:endParaRPr lang="en-US" sz="2100" dirty="0"/>
          </a:p>
        </p:txBody>
      </p:sp>
      <p:sp>
        <p:nvSpPr>
          <p:cNvPr id="11" name="Text 9"/>
          <p:cNvSpPr/>
          <p:nvPr/>
        </p:nvSpPr>
        <p:spPr>
          <a:xfrm>
            <a:off x="7650123" y="7426054"/>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Виявлення екзопланет</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Радіотелескопи</a:t>
            </a:r>
            <a:endParaRPr lang="en-US" sz="5250" dirty="0"/>
          </a:p>
        </p:txBody>
      </p:sp>
      <p:sp>
        <p:nvSpPr>
          <p:cNvPr id="3" name="Text 1"/>
          <p:cNvSpPr/>
          <p:nvPr/>
        </p:nvSpPr>
        <p:spPr>
          <a:xfrm>
            <a:off x="939522" y="2113957"/>
            <a:ext cx="12751237" cy="2147889"/>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Радіотелескопи відрізняються від оптичних телескопів тим, що вони спостерігають за радіовипромінюванням з космосу. Радіохвилі проникають крізь атмосферу Землі, що робить їх цінними для вивчення об'єктів, які не видно в оптичному діапазоні. Радіотелескопи можуть бути як окремими антенами, так і мережами з'єднаних між собою антен. Прикладом є "Радіотелескоп Аресібо" в Пуерто-Рико, який колись був найбільшим у світі.</a:t>
            </a:r>
            <a:endParaRPr lang="en-US" sz="2100" dirty="0"/>
          </a:p>
        </p:txBody>
      </p:sp>
      <p:sp>
        <p:nvSpPr>
          <p:cNvPr id="4" name="Text 2"/>
          <p:cNvSpPr/>
          <p:nvPr/>
        </p:nvSpPr>
        <p:spPr>
          <a:xfrm>
            <a:off x="939522" y="4563789"/>
            <a:ext cx="12751237" cy="859156"/>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Радіотелескопи дають можливість досліджувати різні явища у Всесвіті, включаючи вибухи наднових, утворення зірок, розподіл міжзоряного газу та згустки темної матерії.</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39522" y="738188"/>
            <a:ext cx="7970163" cy="838915"/>
          </a:xfrm>
          <a:prstGeom prst="rect">
            <a:avLst/>
          </a:prstGeom>
          <a:noFill/>
          <a:ln/>
        </p:spPr>
        <p:txBody>
          <a:bodyPr wrap="non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Інфрачервоні телескопи</a:t>
            </a:r>
            <a:endParaRPr lang="en-US" sz="5250" dirty="0"/>
          </a:p>
        </p:txBody>
      </p:sp>
      <p:sp>
        <p:nvSpPr>
          <p:cNvPr id="3" name="Text 1"/>
          <p:cNvSpPr/>
          <p:nvPr/>
        </p:nvSpPr>
        <p:spPr>
          <a:xfrm>
            <a:off x="939522" y="2113957"/>
            <a:ext cx="12751237" cy="2147889"/>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Інфрачервоні телескопи спостерігають за інфрачервоним випромінюванням, яке випускають холодні об'єкти, наприклад, хмари пилу та газу, молоді зірки та екзопланети. Інфрачервоне світло має більшу довжину хвилі, ніж видиме світло, що дозволяє йому проникати крізь пил та газ, які перешкоджають оптичним спостереженням. Прикладом є "Космічний телескоп Спітцера", який працював в інфрачервоному діапазоні.</a:t>
            </a:r>
            <a:endParaRPr lang="en-US" sz="2100" dirty="0"/>
          </a:p>
        </p:txBody>
      </p:sp>
      <p:sp>
        <p:nvSpPr>
          <p:cNvPr id="4" name="Text 2"/>
          <p:cNvSpPr/>
          <p:nvPr/>
        </p:nvSpPr>
        <p:spPr>
          <a:xfrm>
            <a:off x="939522" y="4563789"/>
            <a:ext cx="12751237" cy="128873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Інфрачервоні телескопи допомагають дослідникам вивчати ранні стадії формування зірок та галактик, розглядати об'єкти, приховані пилом, та виявляти екзопланети, які обертаються навколо інших зірок.</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39522" y="738188"/>
            <a:ext cx="12751237" cy="1677830"/>
          </a:xfrm>
          <a:prstGeom prst="rect">
            <a:avLst/>
          </a:prstGeom>
          <a:noFill/>
          <a:ln/>
        </p:spPr>
        <p:txBody>
          <a:bodyPr wrap="squar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Телескопи-рефлектори та телескопи-рефракторі</a:t>
            </a:r>
            <a:endParaRPr lang="en-US" sz="5250" dirty="0"/>
          </a:p>
        </p:txBody>
      </p:sp>
      <p:sp>
        <p:nvSpPr>
          <p:cNvPr id="3" name="Text 1"/>
          <p:cNvSpPr/>
          <p:nvPr/>
        </p:nvSpPr>
        <p:spPr>
          <a:xfrm>
            <a:off x="939522" y="2952872"/>
            <a:ext cx="12751237" cy="1718311"/>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Існують два основних типи телескопів: рефлектори та рефрактори. Телескопи-рефлектори використовують дзеркала для фокусування світла, тоді як телескопи-рефрактори використовують лінзи. Рефлектори зазвичай більші та менш схильні до хроматичної аберації (розкладання світла на кольори), що робить їх кращими для астрономічних спостережень.</a:t>
            </a:r>
            <a:endParaRPr lang="en-US" sz="2100" dirty="0"/>
          </a:p>
        </p:txBody>
      </p:sp>
      <p:sp>
        <p:nvSpPr>
          <p:cNvPr id="4" name="Text 2"/>
          <p:cNvSpPr/>
          <p:nvPr/>
        </p:nvSpPr>
        <p:spPr>
          <a:xfrm>
            <a:off x="939522" y="5241493"/>
            <a:ext cx="3845123" cy="419338"/>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Medium" pitchFamily="34" charset="0"/>
                <a:ea typeface="Sora Medium" pitchFamily="34" charset="-122"/>
                <a:cs typeface="Sora Medium" pitchFamily="34" charset="-120"/>
              </a:rPr>
              <a:t>Телескопи-рефлектори</a:t>
            </a:r>
            <a:endParaRPr lang="en-US" sz="2600" dirty="0"/>
          </a:p>
        </p:txBody>
      </p:sp>
      <p:sp>
        <p:nvSpPr>
          <p:cNvPr id="5" name="Text 3"/>
          <p:cNvSpPr/>
          <p:nvPr/>
        </p:nvSpPr>
        <p:spPr>
          <a:xfrm>
            <a:off x="939522" y="5929199"/>
            <a:ext cx="60481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Використовують дзеркала для фокусування світла</a:t>
            </a:r>
            <a:endParaRPr lang="en-US" sz="2100" dirty="0"/>
          </a:p>
        </p:txBody>
      </p:sp>
      <p:sp>
        <p:nvSpPr>
          <p:cNvPr id="6" name="Text 4"/>
          <p:cNvSpPr/>
          <p:nvPr/>
        </p:nvSpPr>
        <p:spPr>
          <a:xfrm>
            <a:off x="939522" y="6882295"/>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Зазвичай більші за розміром</a:t>
            </a:r>
            <a:endParaRPr lang="en-US" sz="2100" dirty="0"/>
          </a:p>
        </p:txBody>
      </p:sp>
      <p:sp>
        <p:nvSpPr>
          <p:cNvPr id="7" name="Text 5"/>
          <p:cNvSpPr/>
          <p:nvPr/>
        </p:nvSpPr>
        <p:spPr>
          <a:xfrm>
            <a:off x="939522" y="7405813"/>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Менш схильні до хроматичної аберації</a:t>
            </a:r>
            <a:endParaRPr lang="en-US" sz="2100" dirty="0"/>
          </a:p>
        </p:txBody>
      </p:sp>
      <p:sp>
        <p:nvSpPr>
          <p:cNvPr id="8" name="Text 6"/>
          <p:cNvSpPr/>
          <p:nvPr/>
        </p:nvSpPr>
        <p:spPr>
          <a:xfrm>
            <a:off x="7650123" y="5241493"/>
            <a:ext cx="3856434" cy="419338"/>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Medium" pitchFamily="34" charset="0"/>
                <a:ea typeface="Sora Medium" pitchFamily="34" charset="-122"/>
                <a:cs typeface="Sora Medium" pitchFamily="34" charset="-120"/>
              </a:rPr>
              <a:t>Телескопи-рефрактори</a:t>
            </a:r>
            <a:endParaRPr lang="en-US" sz="2600" dirty="0"/>
          </a:p>
        </p:txBody>
      </p:sp>
      <p:sp>
        <p:nvSpPr>
          <p:cNvPr id="9" name="Text 7"/>
          <p:cNvSpPr/>
          <p:nvPr/>
        </p:nvSpPr>
        <p:spPr>
          <a:xfrm>
            <a:off x="7650123" y="5929199"/>
            <a:ext cx="60481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Використовують лінзи для фокусування світла</a:t>
            </a:r>
            <a:endParaRPr lang="en-US" sz="2100" dirty="0"/>
          </a:p>
        </p:txBody>
      </p:sp>
      <p:sp>
        <p:nvSpPr>
          <p:cNvPr id="10" name="Text 8"/>
          <p:cNvSpPr/>
          <p:nvPr/>
        </p:nvSpPr>
        <p:spPr>
          <a:xfrm>
            <a:off x="7650123" y="6882295"/>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Зазвичай менші за розміром</a:t>
            </a:r>
            <a:endParaRPr lang="en-US" sz="2100" dirty="0"/>
          </a:p>
        </p:txBody>
      </p:sp>
      <p:sp>
        <p:nvSpPr>
          <p:cNvPr id="11" name="Text 9"/>
          <p:cNvSpPr/>
          <p:nvPr/>
        </p:nvSpPr>
        <p:spPr>
          <a:xfrm>
            <a:off x="7650123" y="7405813"/>
            <a:ext cx="6048137" cy="42957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Схильні до хроматичної аберації</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9522" y="738188"/>
            <a:ext cx="10372249" cy="838915"/>
          </a:xfrm>
          <a:prstGeom prst="rect">
            <a:avLst/>
          </a:prstGeom>
          <a:noFill/>
          <a:ln/>
        </p:spPr>
        <p:txBody>
          <a:bodyPr wrap="none" lIns="0" tIns="0" rIns="0" bIns="0" rtlCol="0" anchor="t"/>
          <a:lstStyle/>
          <a:p>
            <a:pPr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Майбутні тенденції та розробки</a:t>
            </a:r>
            <a:endParaRPr lang="en-US" sz="5250" dirty="0"/>
          </a:p>
        </p:txBody>
      </p:sp>
      <p:sp>
        <p:nvSpPr>
          <p:cNvPr id="3" name="Text 1"/>
          <p:cNvSpPr/>
          <p:nvPr/>
        </p:nvSpPr>
        <p:spPr>
          <a:xfrm>
            <a:off x="939522" y="2113957"/>
            <a:ext cx="12751237" cy="2147889"/>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Сучасна астрономія швидко розвивається. Нові технології дозволяють створювати більш потужні телескопи з більшими дзеркалами, які можуть збирати більше світла та забезпечувати більш чітке зображення. Крім того, розвиваються нові методи обробки даних, які дозволяють отримати більше інформації з навіть слабких сигналів. Це відкриває нові можливості для дослідження Всесвіту.</a:t>
            </a:r>
            <a:endParaRPr lang="en-US" sz="2100" dirty="0"/>
          </a:p>
        </p:txBody>
      </p:sp>
      <p:sp>
        <p:nvSpPr>
          <p:cNvPr id="4" name="Text 2"/>
          <p:cNvSpPr/>
          <p:nvPr/>
        </p:nvSpPr>
        <p:spPr>
          <a:xfrm>
            <a:off x="939522" y="4563789"/>
            <a:ext cx="12751237" cy="429578"/>
          </a:xfrm>
          <a:prstGeom prst="rect">
            <a:avLst/>
          </a:prstGeom>
          <a:noFill/>
          <a:ln/>
        </p:spPr>
        <p:txBody>
          <a:bodyPr wrap="non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Серед майбутніх тенденцій у розвитку астрономічних досліджень можна відзначити:</a:t>
            </a:r>
            <a:endParaRPr lang="en-US" sz="2100" dirty="0"/>
          </a:p>
        </p:txBody>
      </p:sp>
      <p:sp>
        <p:nvSpPr>
          <p:cNvPr id="5" name="Text 3"/>
          <p:cNvSpPr/>
          <p:nvPr/>
        </p:nvSpPr>
        <p:spPr>
          <a:xfrm>
            <a:off x="939522" y="5295309"/>
            <a:ext cx="127512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Розробка надзвичайно великих телескопів з діаметром дзеркала понад 30 метрів, які дозволять спостерігати за ще більш далекими об'єктами у Всесвіті.</a:t>
            </a:r>
            <a:endParaRPr lang="en-US" sz="2100" dirty="0"/>
          </a:p>
        </p:txBody>
      </p:sp>
      <p:sp>
        <p:nvSpPr>
          <p:cNvPr id="6" name="Text 4"/>
          <p:cNvSpPr/>
          <p:nvPr/>
        </p:nvSpPr>
        <p:spPr>
          <a:xfrm>
            <a:off x="939522" y="6248405"/>
            <a:ext cx="12751237" cy="859156"/>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Використання інтерферометрії, техніки, що дозволяє об'єднати сигнали від кількох телескопів, щоб отримати більш високу роздільну здатність.</a:t>
            </a:r>
            <a:endParaRPr lang="en-US" sz="2100" dirty="0"/>
          </a:p>
        </p:txBody>
      </p:sp>
      <p:sp>
        <p:nvSpPr>
          <p:cNvPr id="7" name="Text 5"/>
          <p:cNvSpPr/>
          <p:nvPr/>
        </p:nvSpPr>
        <p:spPr>
          <a:xfrm>
            <a:off x="939522" y="7201502"/>
            <a:ext cx="12751237" cy="1288734"/>
          </a:xfrm>
          <a:prstGeom prst="rect">
            <a:avLst/>
          </a:prstGeom>
          <a:noFill/>
          <a:ln/>
        </p:spPr>
        <p:txBody>
          <a:bodyPr wrap="square" lIns="0" tIns="0" rIns="0" bIns="0" rtlCol="0" anchor="t"/>
          <a:lstStyle/>
          <a:p>
            <a:pPr algn="l" marL="342900" indent="-342900">
              <a:lnSpc>
                <a:spcPts val="3350"/>
              </a:lnSpc>
              <a:buSzPct val="100000"/>
              <a:buChar char="•"/>
            </a:pPr>
            <a:r>
              <a:rPr lang="en-US" sz="2100" dirty="0">
                <a:solidFill>
                  <a:srgbClr val="E0D6DE"/>
                </a:solidFill>
                <a:latin typeface="Noto Sans TC" pitchFamily="34" charset="0"/>
                <a:ea typeface="Noto Sans TC" pitchFamily="34" charset="-122"/>
                <a:cs typeface="Noto Sans TC" pitchFamily="34" charset="-120"/>
              </a:rPr>
              <a:t>Розробка космічних телескопів нового покоління, які будуть працювати в інфрачервоному та ультрафіолетовому діапазонах світла, що дозволить дослідникам вивчати ранні стадії формування Всесвіту.</a:t>
            </a:r>
            <a:endParaRPr lang="en-US" sz="2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2024-12-03T17:49:01Z</dcterms:created>
  <dcterms:modified xsi:type="dcterms:W3CDTF">2024-12-03T17:49:01Z</dcterms:modified>
</cp:coreProperties>
</file>